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70" r:id="rId3"/>
    <p:sldId id="256" r:id="rId4"/>
    <p:sldId id="262" r:id="rId5"/>
    <p:sldId id="259" r:id="rId6"/>
    <p:sldId id="275" r:id="rId7"/>
    <p:sldId id="264" r:id="rId8"/>
    <p:sldId id="260" r:id="rId9"/>
    <p:sldId id="257" r:id="rId10"/>
    <p:sldId id="267" r:id="rId11"/>
    <p:sldId id="268" r:id="rId12"/>
    <p:sldId id="273" r:id="rId13"/>
    <p:sldId id="271" r:id="rId14"/>
    <p:sldId id="274"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0" autoAdjust="0"/>
    <p:restoredTop sz="90065" autoAdjust="0"/>
  </p:normalViewPr>
  <p:slideViewPr>
    <p:cSldViewPr snapToGrid="0">
      <p:cViewPr varScale="1">
        <p:scale>
          <a:sx n="79" d="100"/>
          <a:sy n="79" d="100"/>
        </p:scale>
        <p:origin x="2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5C801-71C7-4C0B-A71F-0CE6AECAF0CF}" type="datetimeFigureOut">
              <a:rPr lang="en-US" smtClean="0"/>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DC7F6-6798-45B6-8C5D-9F2FCCF3BE7D}" type="slidenum">
              <a:rPr lang="en-US" smtClean="0"/>
              <a:t>‹#›</a:t>
            </a:fld>
            <a:endParaRPr lang="en-US"/>
          </a:p>
        </p:txBody>
      </p:sp>
    </p:spTree>
    <p:extLst>
      <p:ext uri="{BB962C8B-B14F-4D97-AF65-F5344CB8AC3E}">
        <p14:creationId xmlns:p14="http://schemas.microsoft.com/office/powerpoint/2010/main" val="230471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ass.gov/eohhs/gov/departments/dph/programs/i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ALL YEAR.  We get reports of tick borne illness every month of the year.  Many factors affect how intense tick borne disease will be a given year – two year cycle including feeding on birds and mice or other rodents the summer of being a larva (first hatch), a meal from mammal blood while a nymph (spring and summer of second year) and another meal of mammal blood the year of being an adult, to allow for eggs to be created. SO the population of host animals and their food affect how many ticks there are as well as weather .  Mast years for acorns mean well-fed mice and deer, so more opportunity for ticks to feed, so larva are well fed and more of them grow to nymphs etc.  Cold weather means they are less active (but not completely unactive) and they like wet weather.  </a:t>
            </a:r>
          </a:p>
          <a:p>
            <a:endParaRPr lang="en-US" dirty="0"/>
          </a:p>
          <a:p>
            <a:r>
              <a:rPr lang="en-US" dirty="0"/>
              <a:t>SEE JOHNS HOPKINS BOOKMARKED ARTICLE FOR MORE EXCELLENT INFO</a:t>
            </a:r>
          </a:p>
          <a:p>
            <a:endParaRPr lang="en-US" dirty="0"/>
          </a:p>
        </p:txBody>
      </p:sp>
      <p:sp>
        <p:nvSpPr>
          <p:cNvPr id="4" name="Slide Number Placeholder 3"/>
          <p:cNvSpPr>
            <a:spLocks noGrp="1"/>
          </p:cNvSpPr>
          <p:nvPr>
            <p:ph type="sldNum" sz="quarter" idx="5"/>
          </p:nvPr>
        </p:nvSpPr>
        <p:spPr/>
        <p:txBody>
          <a:bodyPr/>
          <a:lstStyle/>
          <a:p>
            <a:fld id="{47FDC7F6-6798-45B6-8C5D-9F2FCCF3BE7D}" type="slidenum">
              <a:rPr lang="en-US" smtClean="0"/>
              <a:t>2</a:t>
            </a:fld>
            <a:endParaRPr lang="en-US"/>
          </a:p>
        </p:txBody>
      </p:sp>
    </p:spTree>
    <p:extLst>
      <p:ext uri="{BB962C8B-B14F-4D97-AF65-F5344CB8AC3E}">
        <p14:creationId xmlns:p14="http://schemas.microsoft.com/office/powerpoint/2010/main" val="55855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DATE HERE presentation by Katie Brown on PHC</a:t>
            </a:r>
          </a:p>
          <a:p>
            <a:r>
              <a:rPr lang="en-US" dirty="0"/>
              <a:t>Lone Star tick can also expose people to the carbohydrate molecule Alpha-gal (GO TO NEXT SLIDE)</a:t>
            </a:r>
          </a:p>
        </p:txBody>
      </p:sp>
      <p:sp>
        <p:nvSpPr>
          <p:cNvPr id="4" name="Slide Number Placeholder 3"/>
          <p:cNvSpPr>
            <a:spLocks noGrp="1"/>
          </p:cNvSpPr>
          <p:nvPr>
            <p:ph type="sldNum" sz="quarter" idx="5"/>
          </p:nvPr>
        </p:nvSpPr>
        <p:spPr/>
        <p:txBody>
          <a:bodyPr/>
          <a:lstStyle/>
          <a:p>
            <a:fld id="{E1B1D6E7-8A10-41B5-B326-3C9AC9A61A42}" type="slidenum">
              <a:rPr lang="en-US" smtClean="0"/>
              <a:t>5</a:t>
            </a:fld>
            <a:endParaRPr lang="en-US"/>
          </a:p>
        </p:txBody>
      </p:sp>
    </p:spTree>
    <p:extLst>
      <p:ext uri="{BB962C8B-B14F-4D97-AF65-F5344CB8AC3E}">
        <p14:creationId xmlns:p14="http://schemas.microsoft.com/office/powerpoint/2010/main" val="187716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CDC:  </a:t>
            </a:r>
            <a:r>
              <a:rPr lang="en-US" sz="1200" b="0" i="0" kern="1200" dirty="0">
                <a:solidFill>
                  <a:schemeClr val="tx1"/>
                </a:solidFill>
                <a:effectLst/>
                <a:latin typeface="+mn-lt"/>
                <a:ea typeface="+mn-ea"/>
                <a:cs typeface="+mn-cs"/>
              </a:rPr>
              <a:t>Alpha-gal syndrome (AGS) is a serious, potentially life-threatening allergy to alpha-gal that can develop after a tick bite.</a:t>
            </a:r>
          </a:p>
          <a:p>
            <a:r>
              <a:rPr lang="en-US" sz="1200" b="0" i="0" kern="1200" dirty="0">
                <a:solidFill>
                  <a:schemeClr val="tx1"/>
                </a:solidFill>
                <a:effectLst/>
                <a:latin typeface="+mn-lt"/>
                <a:ea typeface="+mn-ea"/>
                <a:cs typeface="+mn-cs"/>
              </a:rPr>
              <a:t>Alpha-gal is a molecule found in most mammals, such as cows and pigs, but not in people.</a:t>
            </a:r>
          </a:p>
          <a:p>
            <a:r>
              <a:rPr lang="en-US" sz="1200" b="0" i="0" kern="1200" dirty="0">
                <a:solidFill>
                  <a:schemeClr val="tx1"/>
                </a:solidFill>
                <a:effectLst/>
                <a:latin typeface="+mn-lt"/>
                <a:ea typeface="+mn-ea"/>
                <a:cs typeface="+mn-cs"/>
              </a:rPr>
              <a:t>People with AGS can have an allergic reaction after eating red meat or being exposed to products containing alpha-gal.</a:t>
            </a:r>
          </a:p>
          <a:p>
            <a:r>
              <a:rPr lang="en-US" sz="1200" b="0" i="0" kern="1200" dirty="0">
                <a:solidFill>
                  <a:schemeClr val="tx1"/>
                </a:solidFill>
                <a:effectLst/>
                <a:latin typeface="+mn-lt"/>
                <a:ea typeface="+mn-ea"/>
                <a:cs typeface="+mn-cs"/>
              </a:rPr>
              <a:t>The best way to protect yourself and your family from AGS is to prevent tick bites.</a:t>
            </a:r>
          </a:p>
          <a:p>
            <a:r>
              <a:rPr lang="en-US" sz="1200" b="0" i="0" kern="1200" dirty="0">
                <a:solidFill>
                  <a:schemeClr val="tx1"/>
                </a:solidFill>
                <a:effectLst/>
                <a:latin typeface="+mn-lt"/>
                <a:ea typeface="+mn-ea"/>
                <a:cs typeface="+mn-cs"/>
              </a:rPr>
              <a:t>Mostly from Lone star tick, but have been instances of black legged ticks bites causing it. </a:t>
            </a:r>
          </a:p>
          <a:p>
            <a:endParaRPr lang="en-US" dirty="0"/>
          </a:p>
        </p:txBody>
      </p:sp>
      <p:sp>
        <p:nvSpPr>
          <p:cNvPr id="4" name="Slide Number Placeholder 3"/>
          <p:cNvSpPr>
            <a:spLocks noGrp="1"/>
          </p:cNvSpPr>
          <p:nvPr>
            <p:ph type="sldNum" sz="quarter" idx="5"/>
          </p:nvPr>
        </p:nvSpPr>
        <p:spPr/>
        <p:txBody>
          <a:bodyPr/>
          <a:lstStyle/>
          <a:p>
            <a:fld id="{47FDC7F6-6798-45B6-8C5D-9F2FCCF3BE7D}" type="slidenum">
              <a:rPr lang="en-US" smtClean="0"/>
              <a:t>8</a:t>
            </a:fld>
            <a:endParaRPr lang="en-US"/>
          </a:p>
        </p:txBody>
      </p:sp>
    </p:spTree>
    <p:extLst>
      <p:ext uri="{BB962C8B-B14F-4D97-AF65-F5344CB8AC3E}">
        <p14:creationId xmlns:p14="http://schemas.microsoft.com/office/powerpoint/2010/main" val="9821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State does a monthly report:  This data is from the June 2025 report, the most recent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Tick Exposure and Tick-borne Disease Syndromic Surveillance Report, June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2</a:t>
            </a:r>
            <a:r>
              <a:rPr lang="en-US" sz="1200" kern="1200" dirty="0">
                <a:solidFill>
                  <a:schemeClr val="tx1"/>
                </a:solidFill>
                <a:effectLst/>
                <a:latin typeface="+mn-lt"/>
                <a:ea typeface="+mn-ea"/>
                <a:cs typeface="+mn-cs"/>
              </a:rPr>
              <a:t>: This map shows the rate, per 10,000 total population, of ED visits by patients who had a visit related to a tick exposure, by Massachusetts county of residence, 2025 to date. Although there are differences in the rate of patient visits, this shows that people are exposed to ticks throughout all of Massachusetts and should take recommended steps to reduce the chance of being bitten.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Franklin County is 7.5 – 15 residents per 10,000.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Massachusetts Department of Public Health, Bureau of Infectious Disease and Laboratory Sciences. </a:t>
            </a:r>
            <a:r>
              <a:rPr lang="en-US" sz="1200" i="1" kern="1200" dirty="0">
                <a:solidFill>
                  <a:schemeClr val="tx1"/>
                </a:solidFill>
                <a:effectLst/>
                <a:latin typeface="+mn-lt"/>
                <a:ea typeface="+mn-ea"/>
                <a:cs typeface="+mn-cs"/>
              </a:rPr>
              <a:t>Tick Exposure and Tick-borne Disease Syndromic Surveillance Report, June 2025.</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3"/>
              </a:rPr>
              <a:t>http://www.mass.gov/eohhs/gov/departments/dph/programs/id/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FDC7F6-6798-45B6-8C5D-9F2FCCF3BE7D}" type="slidenum">
              <a:rPr lang="en-US" smtClean="0"/>
              <a:t>10</a:t>
            </a:fld>
            <a:endParaRPr lang="en-US"/>
          </a:p>
        </p:txBody>
      </p:sp>
    </p:spTree>
    <p:extLst>
      <p:ext uri="{BB962C8B-B14F-4D97-AF65-F5344CB8AC3E}">
        <p14:creationId xmlns:p14="http://schemas.microsoft.com/office/powerpoint/2010/main" val="27405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Also from the June 2025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Tick Exposure and Tick-borne Disease Syndromic Surveillance Report, June 2025</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Table 1</a:t>
            </a:r>
            <a:r>
              <a:rPr lang="en-US" sz="1200" kern="1200" dirty="0">
                <a:solidFill>
                  <a:schemeClr val="tx1"/>
                </a:solidFill>
                <a:effectLst/>
                <a:latin typeface="+mn-lt"/>
                <a:ea typeface="+mn-ea"/>
                <a:cs typeface="+mn-cs"/>
              </a:rPr>
              <a:t>: This table shows the number and the rate of ED visits by patients who were diagnosed with a tick-borne disease, by county 2025 to date. </a:t>
            </a:r>
          </a:p>
          <a:p>
            <a:r>
              <a:rPr lang="en-US" sz="1200" kern="1200" dirty="0">
                <a:solidFill>
                  <a:schemeClr val="tx1"/>
                </a:solidFill>
                <a:effectLst/>
                <a:latin typeface="+mn-lt"/>
                <a:ea typeface="+mn-ea"/>
                <a:cs typeface="+mn-cs"/>
              </a:rPr>
              <a:t>Franklin County is one of only three counties in the double digits, at 10.9/10,000.  Only Berkshire  (just under 12) and Dukes/Nantucket is higher at almost 84 /10,000.    Martha’s Vineyard is particularly hard hit.  A recent article in </a:t>
            </a:r>
          </a:p>
          <a:p>
            <a:endParaRPr lang="en-US" dirty="0"/>
          </a:p>
        </p:txBody>
      </p:sp>
      <p:sp>
        <p:nvSpPr>
          <p:cNvPr id="4" name="Slide Number Placeholder 3"/>
          <p:cNvSpPr>
            <a:spLocks noGrp="1"/>
          </p:cNvSpPr>
          <p:nvPr>
            <p:ph type="sldNum" sz="quarter" idx="5"/>
          </p:nvPr>
        </p:nvSpPr>
        <p:spPr/>
        <p:txBody>
          <a:bodyPr/>
          <a:lstStyle/>
          <a:p>
            <a:fld id="{47FDC7F6-6798-45B6-8C5D-9F2FCCF3BE7D}" type="slidenum">
              <a:rPr lang="en-US" smtClean="0"/>
              <a:t>11</a:t>
            </a:fld>
            <a:endParaRPr lang="en-US"/>
          </a:p>
        </p:txBody>
      </p:sp>
    </p:spTree>
    <p:extLst>
      <p:ext uri="{BB962C8B-B14F-4D97-AF65-F5344CB8AC3E}">
        <p14:creationId xmlns:p14="http://schemas.microsoft.com/office/powerpoint/2010/main" val="252600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about repellants</a:t>
            </a:r>
          </a:p>
          <a:p>
            <a:r>
              <a:rPr lang="en-US" dirty="0"/>
              <a:t>https://www.healthychildren.org/English/safety-prevention/at-play/pages/Insect-Repellents.aspx  from the American academy of pediatrics</a:t>
            </a:r>
          </a:p>
          <a:p>
            <a:endParaRPr lang="en-US" dirty="0"/>
          </a:p>
          <a:p>
            <a:r>
              <a:rPr lang="en-US" sz="1200" b="0" i="0" kern="1200" dirty="0">
                <a:solidFill>
                  <a:schemeClr val="tx1"/>
                </a:solidFill>
                <a:effectLst/>
                <a:latin typeface="+mn-lt"/>
                <a:ea typeface="+mn-ea"/>
                <a:cs typeface="+mn-cs"/>
              </a:rPr>
              <a:t>To prevent tick bites:</a:t>
            </a:r>
          </a:p>
          <a:p>
            <a:pPr lvl="1"/>
            <a:r>
              <a:rPr lang="en-US" sz="1200" b="0" i="0" kern="1200" dirty="0">
                <a:solidFill>
                  <a:schemeClr val="tx1"/>
                </a:solidFill>
                <a:effectLst/>
                <a:latin typeface="+mn-lt"/>
                <a:ea typeface="+mn-ea"/>
                <a:cs typeface="+mn-cs"/>
              </a:rPr>
              <a:t>use insect repellents that contain an EPA-registered active ingredient like permethrin or DEET,</a:t>
            </a:r>
          </a:p>
          <a:p>
            <a:pPr lvl="1"/>
            <a:r>
              <a:rPr lang="en-US" sz="1200" b="0" i="0" kern="1200" dirty="0">
                <a:solidFill>
                  <a:schemeClr val="tx1"/>
                </a:solidFill>
                <a:effectLst/>
                <a:latin typeface="+mn-lt"/>
                <a:ea typeface="+mn-ea"/>
                <a:cs typeface="+mn-cs"/>
              </a:rPr>
              <a:t>wear light-colored clothing to more easily spot ticks,</a:t>
            </a:r>
          </a:p>
          <a:p>
            <a:pPr lvl="1"/>
            <a:r>
              <a:rPr lang="en-US" sz="1200" b="0" i="0" kern="1200" dirty="0">
                <a:solidFill>
                  <a:schemeClr val="tx1"/>
                </a:solidFill>
                <a:effectLst/>
                <a:latin typeface="+mn-lt"/>
                <a:ea typeface="+mn-ea"/>
                <a:cs typeface="+mn-cs"/>
              </a:rPr>
              <a:t>do daily tick checks, and</a:t>
            </a:r>
          </a:p>
          <a:p>
            <a:pPr lvl="1"/>
            <a:r>
              <a:rPr lang="en-US" sz="1200" b="0" i="0" kern="1200" dirty="0">
                <a:solidFill>
                  <a:schemeClr val="tx1"/>
                </a:solidFill>
                <a:effectLst/>
                <a:latin typeface="+mn-lt"/>
                <a:ea typeface="+mn-ea"/>
                <a:cs typeface="+mn-cs"/>
              </a:rPr>
              <a:t>promptly and properly removing any attached ticks.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7FDC7F6-6798-45B6-8C5D-9F2FCCF3BE7D}" type="slidenum">
              <a:rPr lang="en-US" smtClean="0"/>
              <a:t>15</a:t>
            </a:fld>
            <a:endParaRPr lang="en-US"/>
          </a:p>
        </p:txBody>
      </p:sp>
    </p:spTree>
    <p:extLst>
      <p:ext uri="{BB962C8B-B14F-4D97-AF65-F5344CB8AC3E}">
        <p14:creationId xmlns:p14="http://schemas.microsoft.com/office/powerpoint/2010/main" val="287389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60B0-9441-B79D-1B4A-0F040CF21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805A31-1217-9695-8496-1C9219057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5114C6-7C80-8A3E-E82E-EB6659C4443B}"/>
              </a:ext>
            </a:extLst>
          </p:cNvPr>
          <p:cNvSpPr>
            <a:spLocks noGrp="1"/>
          </p:cNvSpPr>
          <p:nvPr>
            <p:ph type="dt" sz="half" idx="10"/>
          </p:nvPr>
        </p:nvSpPr>
        <p:spPr/>
        <p:txBody>
          <a:bodyPr/>
          <a:lstStyle/>
          <a:p>
            <a:fld id="{8DFB6333-4FE1-42BB-A371-78C8FA0B0B19}" type="datetimeFigureOut">
              <a:rPr lang="en-US" smtClean="0"/>
              <a:t>8/11/2025</a:t>
            </a:fld>
            <a:endParaRPr lang="en-US"/>
          </a:p>
        </p:txBody>
      </p:sp>
      <p:sp>
        <p:nvSpPr>
          <p:cNvPr id="5" name="Footer Placeholder 4">
            <a:extLst>
              <a:ext uri="{FF2B5EF4-FFF2-40B4-BE49-F238E27FC236}">
                <a16:creationId xmlns:a16="http://schemas.microsoft.com/office/drawing/2014/main" id="{5A3588A5-1D0A-5F60-FA74-0D412221D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64C74-F343-D360-DDB6-210774ECF582}"/>
              </a:ext>
            </a:extLst>
          </p:cNvPr>
          <p:cNvSpPr>
            <a:spLocks noGrp="1"/>
          </p:cNvSpPr>
          <p:nvPr>
            <p:ph type="sldNum" sz="quarter" idx="12"/>
          </p:nvPr>
        </p:nvSpPr>
        <p:spPr/>
        <p:txBody>
          <a:bodyPr/>
          <a:lstStyle/>
          <a:p>
            <a:fld id="{995C7DC0-35F9-445C-8804-46EEDEF7162B}" type="slidenum">
              <a:rPr lang="en-US" smtClean="0"/>
              <a:t>‹#›</a:t>
            </a:fld>
            <a:endParaRPr lang="en-US"/>
          </a:p>
        </p:txBody>
      </p:sp>
    </p:spTree>
    <p:extLst>
      <p:ext uri="{BB962C8B-B14F-4D97-AF65-F5344CB8AC3E}">
        <p14:creationId xmlns:p14="http://schemas.microsoft.com/office/powerpoint/2010/main" val="896246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9C7D-3954-1B36-AA41-7A31E1AB71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C3D50-50B9-3EBD-EB07-D6BE7E8DE7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E2CD2-FAF0-CA71-EF0D-F46C2654C5D0}"/>
              </a:ext>
            </a:extLst>
          </p:cNvPr>
          <p:cNvSpPr>
            <a:spLocks noGrp="1"/>
          </p:cNvSpPr>
          <p:nvPr>
            <p:ph type="dt" sz="half" idx="10"/>
          </p:nvPr>
        </p:nvSpPr>
        <p:spPr/>
        <p:txBody>
          <a:bodyPr/>
          <a:lstStyle/>
          <a:p>
            <a:fld id="{8DFB6333-4FE1-42BB-A371-78C8FA0B0B19}" type="datetimeFigureOut">
              <a:rPr lang="en-US" smtClean="0"/>
              <a:t>8/11/2025</a:t>
            </a:fld>
            <a:endParaRPr lang="en-US"/>
          </a:p>
        </p:txBody>
      </p:sp>
      <p:sp>
        <p:nvSpPr>
          <p:cNvPr id="5" name="Footer Placeholder 4">
            <a:extLst>
              <a:ext uri="{FF2B5EF4-FFF2-40B4-BE49-F238E27FC236}">
                <a16:creationId xmlns:a16="http://schemas.microsoft.com/office/drawing/2014/main" id="{AF17A92E-F67F-DA23-4B19-8A8AD308D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2E97C-CC96-BC38-B496-E2075C7CBA9C}"/>
              </a:ext>
            </a:extLst>
          </p:cNvPr>
          <p:cNvSpPr>
            <a:spLocks noGrp="1"/>
          </p:cNvSpPr>
          <p:nvPr>
            <p:ph type="sldNum" sz="quarter" idx="12"/>
          </p:nvPr>
        </p:nvSpPr>
        <p:spPr/>
        <p:txBody>
          <a:bodyPr/>
          <a:lstStyle/>
          <a:p>
            <a:fld id="{995C7DC0-35F9-445C-8804-46EEDEF7162B}" type="slidenum">
              <a:rPr lang="en-US" smtClean="0"/>
              <a:t>‹#›</a:t>
            </a:fld>
            <a:endParaRPr lang="en-US"/>
          </a:p>
        </p:txBody>
      </p:sp>
    </p:spTree>
    <p:extLst>
      <p:ext uri="{BB962C8B-B14F-4D97-AF65-F5344CB8AC3E}">
        <p14:creationId xmlns:p14="http://schemas.microsoft.com/office/powerpoint/2010/main" val="35357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A9EAF-5F14-4BF7-7C98-1C70CFD81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718608-5055-F01A-C091-52ED37BB8B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9A14A-67BF-5687-C5C4-72D7DBC371FC}"/>
              </a:ext>
            </a:extLst>
          </p:cNvPr>
          <p:cNvSpPr>
            <a:spLocks noGrp="1"/>
          </p:cNvSpPr>
          <p:nvPr>
            <p:ph type="dt" sz="half" idx="10"/>
          </p:nvPr>
        </p:nvSpPr>
        <p:spPr/>
        <p:txBody>
          <a:bodyPr/>
          <a:lstStyle/>
          <a:p>
            <a:fld id="{8DFB6333-4FE1-42BB-A371-78C8FA0B0B19}" type="datetimeFigureOut">
              <a:rPr lang="en-US" smtClean="0"/>
              <a:t>8/11/2025</a:t>
            </a:fld>
            <a:endParaRPr lang="en-US"/>
          </a:p>
        </p:txBody>
      </p:sp>
      <p:sp>
        <p:nvSpPr>
          <p:cNvPr id="5" name="Footer Placeholder 4">
            <a:extLst>
              <a:ext uri="{FF2B5EF4-FFF2-40B4-BE49-F238E27FC236}">
                <a16:creationId xmlns:a16="http://schemas.microsoft.com/office/drawing/2014/main" id="{B3322BED-481F-5ACE-7A76-55B6DF56B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CE915-34B3-C1EF-16CB-02CE64D52911}"/>
              </a:ext>
            </a:extLst>
          </p:cNvPr>
          <p:cNvSpPr>
            <a:spLocks noGrp="1"/>
          </p:cNvSpPr>
          <p:nvPr>
            <p:ph type="sldNum" sz="quarter" idx="12"/>
          </p:nvPr>
        </p:nvSpPr>
        <p:spPr/>
        <p:txBody>
          <a:bodyPr/>
          <a:lstStyle/>
          <a:p>
            <a:fld id="{995C7DC0-35F9-445C-8804-46EEDEF7162B}" type="slidenum">
              <a:rPr lang="en-US" smtClean="0"/>
              <a:t>‹#›</a:t>
            </a:fld>
            <a:endParaRPr lang="en-US"/>
          </a:p>
        </p:txBody>
      </p:sp>
    </p:spTree>
    <p:extLst>
      <p:ext uri="{BB962C8B-B14F-4D97-AF65-F5344CB8AC3E}">
        <p14:creationId xmlns:p14="http://schemas.microsoft.com/office/powerpoint/2010/main" val="26445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58925"/>
            <a:ext cx="6489211" cy="2742289"/>
          </a:xfrm>
        </p:spPr>
        <p:txBody>
          <a:bodyPr/>
          <a:lstStyle>
            <a:lvl1pPr>
              <a:lnSpc>
                <a:spcPct val="90000"/>
              </a:lnSpc>
              <a:defRPr sz="6600" kern="100" cap="all" spc="-200" baseline="0">
                <a:solidFill>
                  <a:schemeClr val="bg1"/>
                </a:solidFill>
              </a:defRPr>
            </a:lvl1pPr>
          </a:lstStyle>
          <a:p>
            <a:r>
              <a:rPr lang="en-US" dirty="0"/>
              <a:t>add </a:t>
            </a:r>
            <a:r>
              <a:rPr lang="en-US" dirty="0" err="1"/>
              <a:t>slidedoc</a:t>
            </a:r>
            <a:r>
              <a:rPr lang="en-US" dirty="0"/>
              <a:t> title</a:t>
            </a:r>
          </a:p>
        </p:txBody>
      </p:sp>
      <p:sp>
        <p:nvSpPr>
          <p:cNvPr id="60" name="Text Placeholder 59"/>
          <p:cNvSpPr>
            <a:spLocks noGrp="1"/>
          </p:cNvSpPr>
          <p:nvPr>
            <p:ph type="body" sz="quarter" idx="10"/>
          </p:nvPr>
        </p:nvSpPr>
        <p:spPr>
          <a:xfrm>
            <a:off x="609601" y="3496727"/>
            <a:ext cx="1996017" cy="2512484"/>
          </a:xfrm>
        </p:spPr>
        <p:txBody>
          <a:bodyPr anchor="b"/>
          <a:lstStyle>
            <a:lvl1pPr>
              <a:lnSpc>
                <a:spcPct val="100000"/>
              </a:lnSpc>
              <a:defRPr sz="1300">
                <a:solidFill>
                  <a:schemeClr val="tx2"/>
                </a:solidFill>
              </a:defRPr>
            </a:lvl1pPr>
            <a:lvl2pP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Text Placeholder 59"/>
          <p:cNvSpPr>
            <a:spLocks noGrp="1"/>
          </p:cNvSpPr>
          <p:nvPr>
            <p:ph type="body" sz="quarter" idx="11"/>
          </p:nvPr>
        </p:nvSpPr>
        <p:spPr>
          <a:xfrm>
            <a:off x="7345793" y="5181599"/>
            <a:ext cx="1996017" cy="1022351"/>
          </a:xfrm>
        </p:spPr>
        <p:txBody>
          <a:bodyPr anchor="b"/>
          <a:lstStyle>
            <a:lvl1pPr algn="r">
              <a:lnSpc>
                <a:spcPct val="100000"/>
              </a:lnSpc>
              <a:defRPr sz="1300" b="1">
                <a:solidFill>
                  <a:schemeClr val="bg1"/>
                </a:solidFill>
              </a:defRPr>
            </a:lvl1pPr>
            <a:lvl2pPr>
              <a:defRPr b="1"/>
            </a:lvl2pPr>
          </a:lstStyle>
          <a:p>
            <a:pPr lvl="0"/>
            <a:r>
              <a:rPr lang="en-US"/>
              <a:t>Click to edit Master text styles</a:t>
            </a:r>
          </a:p>
        </p:txBody>
      </p:sp>
      <p:sp>
        <p:nvSpPr>
          <p:cNvPr id="64" name="Text Placeholder 59"/>
          <p:cNvSpPr>
            <a:spLocks noGrp="1"/>
          </p:cNvSpPr>
          <p:nvPr>
            <p:ph type="body" sz="quarter" idx="12"/>
          </p:nvPr>
        </p:nvSpPr>
        <p:spPr>
          <a:xfrm>
            <a:off x="9586384" y="5181599"/>
            <a:ext cx="1996017" cy="1022351"/>
          </a:xfrm>
        </p:spPr>
        <p:txBody>
          <a:bodyPr anchor="b"/>
          <a:lstStyle>
            <a:lvl1pPr algn="r">
              <a:lnSpc>
                <a:spcPct val="100000"/>
              </a:lnSpc>
              <a:defRPr sz="1300" b="1">
                <a:solidFill>
                  <a:schemeClr val="bg1"/>
                </a:solidFill>
              </a:defRPr>
            </a:lvl1pPr>
            <a:lvl2pPr>
              <a:defRPr b="1"/>
            </a:lvl2pPr>
          </a:lstStyle>
          <a:p>
            <a:pPr lvl="0"/>
            <a:r>
              <a:rPr lang="en-US"/>
              <a:t>Click to edit Master text styles</a:t>
            </a:r>
          </a:p>
        </p:txBody>
      </p:sp>
      <p:sp>
        <p:nvSpPr>
          <p:cNvPr id="4" name="Content Placeholder 3"/>
          <p:cNvSpPr>
            <a:spLocks noGrp="1"/>
          </p:cNvSpPr>
          <p:nvPr>
            <p:ph sz="quarter" idx="13"/>
          </p:nvPr>
        </p:nvSpPr>
        <p:spPr>
          <a:xfrm>
            <a:off x="1295400" y="838200"/>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541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FFF9-6508-B14D-849F-360258B86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7CC51-6E10-EADB-0F23-26CE9802E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7B6A9-C985-7F45-2C76-87DFA2940548}"/>
              </a:ext>
            </a:extLst>
          </p:cNvPr>
          <p:cNvSpPr>
            <a:spLocks noGrp="1"/>
          </p:cNvSpPr>
          <p:nvPr>
            <p:ph type="dt" sz="half" idx="10"/>
          </p:nvPr>
        </p:nvSpPr>
        <p:spPr/>
        <p:txBody>
          <a:bodyPr/>
          <a:lstStyle/>
          <a:p>
            <a:fld id="{8DFB6333-4FE1-42BB-A371-78C8FA0B0B19}" type="datetimeFigureOut">
              <a:rPr lang="en-US" smtClean="0"/>
              <a:t>8/11/2025</a:t>
            </a:fld>
            <a:endParaRPr lang="en-US"/>
          </a:p>
        </p:txBody>
      </p:sp>
      <p:sp>
        <p:nvSpPr>
          <p:cNvPr id="5" name="Footer Placeholder 4">
            <a:extLst>
              <a:ext uri="{FF2B5EF4-FFF2-40B4-BE49-F238E27FC236}">
                <a16:creationId xmlns:a16="http://schemas.microsoft.com/office/drawing/2014/main" id="{F901F85C-A768-18AE-9189-68957B327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245B4-97B2-3367-BFEE-BAC81452CBDE}"/>
              </a:ext>
            </a:extLst>
          </p:cNvPr>
          <p:cNvSpPr>
            <a:spLocks noGrp="1"/>
          </p:cNvSpPr>
          <p:nvPr>
            <p:ph type="sldNum" sz="quarter" idx="12"/>
          </p:nvPr>
        </p:nvSpPr>
        <p:spPr/>
        <p:txBody>
          <a:bodyPr/>
          <a:lstStyle/>
          <a:p>
            <a:fld id="{995C7DC0-35F9-445C-8804-46EEDEF7162B}" type="slidenum">
              <a:rPr lang="en-US" smtClean="0"/>
              <a:t>‹#›</a:t>
            </a:fld>
            <a:endParaRPr lang="en-US"/>
          </a:p>
        </p:txBody>
      </p:sp>
    </p:spTree>
    <p:extLst>
      <p:ext uri="{BB962C8B-B14F-4D97-AF65-F5344CB8AC3E}">
        <p14:creationId xmlns:p14="http://schemas.microsoft.com/office/powerpoint/2010/main" val="27523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A6E1-D9B0-01AE-97EB-E0823932CA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681B15-C887-2B0E-FFBF-5D43FBFD66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E1AF91-9038-5331-8225-B7FE762C1007}"/>
              </a:ext>
            </a:extLst>
          </p:cNvPr>
          <p:cNvSpPr>
            <a:spLocks noGrp="1"/>
          </p:cNvSpPr>
          <p:nvPr>
            <p:ph type="dt" sz="half" idx="10"/>
          </p:nvPr>
        </p:nvSpPr>
        <p:spPr/>
        <p:txBody>
          <a:bodyPr/>
          <a:lstStyle/>
          <a:p>
            <a:fld id="{8DFB6333-4FE1-42BB-A371-78C8FA0B0B19}" type="datetimeFigureOut">
              <a:rPr lang="en-US" smtClean="0"/>
              <a:t>8/11/2025</a:t>
            </a:fld>
            <a:endParaRPr lang="en-US"/>
          </a:p>
        </p:txBody>
      </p:sp>
      <p:sp>
        <p:nvSpPr>
          <p:cNvPr id="5" name="Footer Placeholder 4">
            <a:extLst>
              <a:ext uri="{FF2B5EF4-FFF2-40B4-BE49-F238E27FC236}">
                <a16:creationId xmlns:a16="http://schemas.microsoft.com/office/drawing/2014/main" id="{8EEB4864-0340-51A4-3729-115EFC786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1DDEF-62BA-0046-AC64-F25D6B87E3BF}"/>
              </a:ext>
            </a:extLst>
          </p:cNvPr>
          <p:cNvSpPr>
            <a:spLocks noGrp="1"/>
          </p:cNvSpPr>
          <p:nvPr>
            <p:ph type="sldNum" sz="quarter" idx="12"/>
          </p:nvPr>
        </p:nvSpPr>
        <p:spPr/>
        <p:txBody>
          <a:bodyPr/>
          <a:lstStyle/>
          <a:p>
            <a:fld id="{995C7DC0-35F9-445C-8804-46EEDEF7162B}" type="slidenum">
              <a:rPr lang="en-US" smtClean="0"/>
              <a:t>‹#›</a:t>
            </a:fld>
            <a:endParaRPr lang="en-US"/>
          </a:p>
        </p:txBody>
      </p:sp>
    </p:spTree>
    <p:extLst>
      <p:ext uri="{BB962C8B-B14F-4D97-AF65-F5344CB8AC3E}">
        <p14:creationId xmlns:p14="http://schemas.microsoft.com/office/powerpoint/2010/main" val="94767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7C70A-0565-82C2-D04D-616951A49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E93CD-21F6-1CB9-93AE-E5F09FFD84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4A4098-9B5D-D27E-59F8-A31E09F13B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E22E98-18C9-2B3A-CBB9-D08B78E73910}"/>
              </a:ext>
            </a:extLst>
          </p:cNvPr>
          <p:cNvSpPr>
            <a:spLocks noGrp="1"/>
          </p:cNvSpPr>
          <p:nvPr>
            <p:ph type="dt" sz="half" idx="10"/>
          </p:nvPr>
        </p:nvSpPr>
        <p:spPr/>
        <p:txBody>
          <a:bodyPr/>
          <a:lstStyle/>
          <a:p>
            <a:fld id="{8DFB6333-4FE1-42BB-A371-78C8FA0B0B19}" type="datetimeFigureOut">
              <a:rPr lang="en-US" smtClean="0"/>
              <a:t>8/11/2025</a:t>
            </a:fld>
            <a:endParaRPr lang="en-US"/>
          </a:p>
        </p:txBody>
      </p:sp>
      <p:sp>
        <p:nvSpPr>
          <p:cNvPr id="6" name="Footer Placeholder 5">
            <a:extLst>
              <a:ext uri="{FF2B5EF4-FFF2-40B4-BE49-F238E27FC236}">
                <a16:creationId xmlns:a16="http://schemas.microsoft.com/office/drawing/2014/main" id="{F881FF08-D427-6CBF-7AD8-82ADB052F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C8F86-A7C0-9DC4-1F71-1026C723D8A2}"/>
              </a:ext>
            </a:extLst>
          </p:cNvPr>
          <p:cNvSpPr>
            <a:spLocks noGrp="1"/>
          </p:cNvSpPr>
          <p:nvPr>
            <p:ph type="sldNum" sz="quarter" idx="12"/>
          </p:nvPr>
        </p:nvSpPr>
        <p:spPr/>
        <p:txBody>
          <a:bodyPr/>
          <a:lstStyle/>
          <a:p>
            <a:fld id="{995C7DC0-35F9-445C-8804-46EEDEF7162B}" type="slidenum">
              <a:rPr lang="en-US" smtClean="0"/>
              <a:t>‹#›</a:t>
            </a:fld>
            <a:endParaRPr lang="en-US"/>
          </a:p>
        </p:txBody>
      </p:sp>
    </p:spTree>
    <p:extLst>
      <p:ext uri="{BB962C8B-B14F-4D97-AF65-F5344CB8AC3E}">
        <p14:creationId xmlns:p14="http://schemas.microsoft.com/office/powerpoint/2010/main" val="295556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6CC1-AD3B-2798-A56B-AC9C0260E9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ADFDBA-B9A7-4A73-3263-E5ACF789E9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047B2-CE01-2984-46EE-31E443DBF6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568721-FCDB-DE18-888E-8790A6A4A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C0EB7B-53A1-84E3-D590-2C12DBD2A2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46C09A-BDD9-E7B9-5979-9DE1E29CA5DE}"/>
              </a:ext>
            </a:extLst>
          </p:cNvPr>
          <p:cNvSpPr>
            <a:spLocks noGrp="1"/>
          </p:cNvSpPr>
          <p:nvPr>
            <p:ph type="dt" sz="half" idx="10"/>
          </p:nvPr>
        </p:nvSpPr>
        <p:spPr/>
        <p:txBody>
          <a:bodyPr/>
          <a:lstStyle/>
          <a:p>
            <a:fld id="{8DFB6333-4FE1-42BB-A371-78C8FA0B0B19}" type="datetimeFigureOut">
              <a:rPr lang="en-US" smtClean="0"/>
              <a:t>8/11/2025</a:t>
            </a:fld>
            <a:endParaRPr lang="en-US"/>
          </a:p>
        </p:txBody>
      </p:sp>
      <p:sp>
        <p:nvSpPr>
          <p:cNvPr id="8" name="Footer Placeholder 7">
            <a:extLst>
              <a:ext uri="{FF2B5EF4-FFF2-40B4-BE49-F238E27FC236}">
                <a16:creationId xmlns:a16="http://schemas.microsoft.com/office/drawing/2014/main" id="{3FC0F7D1-0367-0C8F-4277-861A35056A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58281D-723E-380C-048C-7C032DAA7451}"/>
              </a:ext>
            </a:extLst>
          </p:cNvPr>
          <p:cNvSpPr>
            <a:spLocks noGrp="1"/>
          </p:cNvSpPr>
          <p:nvPr>
            <p:ph type="sldNum" sz="quarter" idx="12"/>
          </p:nvPr>
        </p:nvSpPr>
        <p:spPr/>
        <p:txBody>
          <a:bodyPr/>
          <a:lstStyle/>
          <a:p>
            <a:fld id="{995C7DC0-35F9-445C-8804-46EEDEF7162B}" type="slidenum">
              <a:rPr lang="en-US" smtClean="0"/>
              <a:t>‹#›</a:t>
            </a:fld>
            <a:endParaRPr lang="en-US"/>
          </a:p>
        </p:txBody>
      </p:sp>
    </p:spTree>
    <p:extLst>
      <p:ext uri="{BB962C8B-B14F-4D97-AF65-F5344CB8AC3E}">
        <p14:creationId xmlns:p14="http://schemas.microsoft.com/office/powerpoint/2010/main" val="250873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3A5B-0A63-F968-CFCA-A8C4A797DC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F3DF8E-F29E-C042-8BBC-0E1B2B6D14F9}"/>
              </a:ext>
            </a:extLst>
          </p:cNvPr>
          <p:cNvSpPr>
            <a:spLocks noGrp="1"/>
          </p:cNvSpPr>
          <p:nvPr>
            <p:ph type="dt" sz="half" idx="10"/>
          </p:nvPr>
        </p:nvSpPr>
        <p:spPr/>
        <p:txBody>
          <a:bodyPr/>
          <a:lstStyle/>
          <a:p>
            <a:fld id="{8DFB6333-4FE1-42BB-A371-78C8FA0B0B19}" type="datetimeFigureOut">
              <a:rPr lang="en-US" smtClean="0"/>
              <a:t>8/11/2025</a:t>
            </a:fld>
            <a:endParaRPr lang="en-US"/>
          </a:p>
        </p:txBody>
      </p:sp>
      <p:sp>
        <p:nvSpPr>
          <p:cNvPr id="4" name="Footer Placeholder 3">
            <a:extLst>
              <a:ext uri="{FF2B5EF4-FFF2-40B4-BE49-F238E27FC236}">
                <a16:creationId xmlns:a16="http://schemas.microsoft.com/office/drawing/2014/main" id="{39CF53C0-39BD-4770-00AF-A090353975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F010A-7060-DF13-A403-590D9903B475}"/>
              </a:ext>
            </a:extLst>
          </p:cNvPr>
          <p:cNvSpPr>
            <a:spLocks noGrp="1"/>
          </p:cNvSpPr>
          <p:nvPr>
            <p:ph type="sldNum" sz="quarter" idx="12"/>
          </p:nvPr>
        </p:nvSpPr>
        <p:spPr/>
        <p:txBody>
          <a:bodyPr/>
          <a:lstStyle/>
          <a:p>
            <a:fld id="{995C7DC0-35F9-445C-8804-46EEDEF7162B}" type="slidenum">
              <a:rPr lang="en-US" smtClean="0"/>
              <a:t>‹#›</a:t>
            </a:fld>
            <a:endParaRPr lang="en-US"/>
          </a:p>
        </p:txBody>
      </p:sp>
    </p:spTree>
    <p:extLst>
      <p:ext uri="{BB962C8B-B14F-4D97-AF65-F5344CB8AC3E}">
        <p14:creationId xmlns:p14="http://schemas.microsoft.com/office/powerpoint/2010/main" val="1274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9AE06-414D-8FB4-40FE-B61A18FCFC0A}"/>
              </a:ext>
            </a:extLst>
          </p:cNvPr>
          <p:cNvSpPr>
            <a:spLocks noGrp="1"/>
          </p:cNvSpPr>
          <p:nvPr>
            <p:ph type="dt" sz="half" idx="10"/>
          </p:nvPr>
        </p:nvSpPr>
        <p:spPr/>
        <p:txBody>
          <a:bodyPr/>
          <a:lstStyle/>
          <a:p>
            <a:fld id="{8DFB6333-4FE1-42BB-A371-78C8FA0B0B19}" type="datetimeFigureOut">
              <a:rPr lang="en-US" smtClean="0"/>
              <a:t>8/11/2025</a:t>
            </a:fld>
            <a:endParaRPr lang="en-US"/>
          </a:p>
        </p:txBody>
      </p:sp>
      <p:sp>
        <p:nvSpPr>
          <p:cNvPr id="3" name="Footer Placeholder 2">
            <a:extLst>
              <a:ext uri="{FF2B5EF4-FFF2-40B4-BE49-F238E27FC236}">
                <a16:creationId xmlns:a16="http://schemas.microsoft.com/office/drawing/2014/main" id="{6CA4BFDA-3A00-319B-7BE1-E8C68BE77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E5EE8F-819F-C3B9-C1B6-1CBAB924CF99}"/>
              </a:ext>
            </a:extLst>
          </p:cNvPr>
          <p:cNvSpPr>
            <a:spLocks noGrp="1"/>
          </p:cNvSpPr>
          <p:nvPr>
            <p:ph type="sldNum" sz="quarter" idx="12"/>
          </p:nvPr>
        </p:nvSpPr>
        <p:spPr/>
        <p:txBody>
          <a:bodyPr/>
          <a:lstStyle/>
          <a:p>
            <a:fld id="{995C7DC0-35F9-445C-8804-46EEDEF7162B}" type="slidenum">
              <a:rPr lang="en-US" smtClean="0"/>
              <a:t>‹#›</a:t>
            </a:fld>
            <a:endParaRPr lang="en-US"/>
          </a:p>
        </p:txBody>
      </p:sp>
    </p:spTree>
    <p:extLst>
      <p:ext uri="{BB962C8B-B14F-4D97-AF65-F5344CB8AC3E}">
        <p14:creationId xmlns:p14="http://schemas.microsoft.com/office/powerpoint/2010/main" val="233957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892C-D5EB-59CF-F68C-88ED33D36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9C48A6-A675-B858-386D-39FCEA135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EC9BB-755A-D4C5-39C3-D425F0297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EB81C-84BC-76D9-0C73-7ED170B33C83}"/>
              </a:ext>
            </a:extLst>
          </p:cNvPr>
          <p:cNvSpPr>
            <a:spLocks noGrp="1"/>
          </p:cNvSpPr>
          <p:nvPr>
            <p:ph type="dt" sz="half" idx="10"/>
          </p:nvPr>
        </p:nvSpPr>
        <p:spPr/>
        <p:txBody>
          <a:bodyPr/>
          <a:lstStyle/>
          <a:p>
            <a:fld id="{8DFB6333-4FE1-42BB-A371-78C8FA0B0B19}" type="datetimeFigureOut">
              <a:rPr lang="en-US" smtClean="0"/>
              <a:t>8/11/2025</a:t>
            </a:fld>
            <a:endParaRPr lang="en-US"/>
          </a:p>
        </p:txBody>
      </p:sp>
      <p:sp>
        <p:nvSpPr>
          <p:cNvPr id="6" name="Footer Placeholder 5">
            <a:extLst>
              <a:ext uri="{FF2B5EF4-FFF2-40B4-BE49-F238E27FC236}">
                <a16:creationId xmlns:a16="http://schemas.microsoft.com/office/drawing/2014/main" id="{5C9581C6-E597-E896-366C-95ACCF095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31D98-D9DA-C5D3-4173-E244C34A06CA}"/>
              </a:ext>
            </a:extLst>
          </p:cNvPr>
          <p:cNvSpPr>
            <a:spLocks noGrp="1"/>
          </p:cNvSpPr>
          <p:nvPr>
            <p:ph type="sldNum" sz="quarter" idx="12"/>
          </p:nvPr>
        </p:nvSpPr>
        <p:spPr/>
        <p:txBody>
          <a:bodyPr/>
          <a:lstStyle/>
          <a:p>
            <a:fld id="{995C7DC0-35F9-445C-8804-46EEDEF7162B}" type="slidenum">
              <a:rPr lang="en-US" smtClean="0"/>
              <a:t>‹#›</a:t>
            </a:fld>
            <a:endParaRPr lang="en-US"/>
          </a:p>
        </p:txBody>
      </p:sp>
    </p:spTree>
    <p:extLst>
      <p:ext uri="{BB962C8B-B14F-4D97-AF65-F5344CB8AC3E}">
        <p14:creationId xmlns:p14="http://schemas.microsoft.com/office/powerpoint/2010/main" val="3121955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D896-E8A7-8915-88BA-E2478EF03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4CFF35-9EAC-F09C-91D6-C4F5A8F581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6D1C8B-ECD2-C58B-6E72-F585A193E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0BB89D-FC06-5880-B2E8-DDD66410D9FB}"/>
              </a:ext>
            </a:extLst>
          </p:cNvPr>
          <p:cNvSpPr>
            <a:spLocks noGrp="1"/>
          </p:cNvSpPr>
          <p:nvPr>
            <p:ph type="dt" sz="half" idx="10"/>
          </p:nvPr>
        </p:nvSpPr>
        <p:spPr/>
        <p:txBody>
          <a:bodyPr/>
          <a:lstStyle/>
          <a:p>
            <a:fld id="{8DFB6333-4FE1-42BB-A371-78C8FA0B0B19}" type="datetimeFigureOut">
              <a:rPr lang="en-US" smtClean="0"/>
              <a:t>8/11/2025</a:t>
            </a:fld>
            <a:endParaRPr lang="en-US"/>
          </a:p>
        </p:txBody>
      </p:sp>
      <p:sp>
        <p:nvSpPr>
          <p:cNvPr id="6" name="Footer Placeholder 5">
            <a:extLst>
              <a:ext uri="{FF2B5EF4-FFF2-40B4-BE49-F238E27FC236}">
                <a16:creationId xmlns:a16="http://schemas.microsoft.com/office/drawing/2014/main" id="{85A0ADD5-7B3E-6DFC-5003-19AEF36D7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57A3A0-9642-0FFC-C308-6DFA8DCF5D91}"/>
              </a:ext>
            </a:extLst>
          </p:cNvPr>
          <p:cNvSpPr>
            <a:spLocks noGrp="1"/>
          </p:cNvSpPr>
          <p:nvPr>
            <p:ph type="sldNum" sz="quarter" idx="12"/>
          </p:nvPr>
        </p:nvSpPr>
        <p:spPr/>
        <p:txBody>
          <a:bodyPr/>
          <a:lstStyle/>
          <a:p>
            <a:fld id="{995C7DC0-35F9-445C-8804-46EEDEF7162B}" type="slidenum">
              <a:rPr lang="en-US" smtClean="0"/>
              <a:t>‹#›</a:t>
            </a:fld>
            <a:endParaRPr lang="en-US"/>
          </a:p>
        </p:txBody>
      </p:sp>
    </p:spTree>
    <p:extLst>
      <p:ext uri="{BB962C8B-B14F-4D97-AF65-F5344CB8AC3E}">
        <p14:creationId xmlns:p14="http://schemas.microsoft.com/office/powerpoint/2010/main" val="53817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9C4B0F-237A-5686-6248-FB9A854EA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3DD151-EF7E-BCF7-6C8E-B1049AD075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AE8B7-08E7-F4C5-6FDA-6E59BDDBC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FB6333-4FE1-42BB-A371-78C8FA0B0B19}" type="datetimeFigureOut">
              <a:rPr lang="en-US" smtClean="0"/>
              <a:t>8/11/2025</a:t>
            </a:fld>
            <a:endParaRPr lang="en-US"/>
          </a:p>
        </p:txBody>
      </p:sp>
      <p:sp>
        <p:nvSpPr>
          <p:cNvPr id="5" name="Footer Placeholder 4">
            <a:extLst>
              <a:ext uri="{FF2B5EF4-FFF2-40B4-BE49-F238E27FC236}">
                <a16:creationId xmlns:a16="http://schemas.microsoft.com/office/drawing/2014/main" id="{73C3A281-57A3-B6CB-FEE4-1A7749214D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78EC19-3FC8-AE71-89A8-1D0074982F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5C7DC0-35F9-445C-8804-46EEDEF7162B}" type="slidenum">
              <a:rPr lang="en-US" smtClean="0"/>
              <a:t>‹#›</a:t>
            </a:fld>
            <a:endParaRPr lang="en-US"/>
          </a:p>
        </p:txBody>
      </p:sp>
    </p:spTree>
    <p:extLst>
      <p:ext uri="{BB962C8B-B14F-4D97-AF65-F5344CB8AC3E}">
        <p14:creationId xmlns:p14="http://schemas.microsoft.com/office/powerpoint/2010/main" val="32588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ickreport.com/sta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1" y="733426"/>
            <a:ext cx="10101942" cy="3657600"/>
          </a:xfrm>
        </p:spPr>
        <p:txBody>
          <a:bodyPr>
            <a:normAutofit/>
          </a:bodyPr>
          <a:lstStyle/>
          <a:p>
            <a:r>
              <a:rPr lang="en-US" sz="6000" dirty="0">
                <a:solidFill>
                  <a:schemeClr val="accent1"/>
                </a:solidFill>
              </a:rPr>
              <a:t>Tick borne illness</a:t>
            </a:r>
            <a:br>
              <a:rPr lang="en-US" sz="6000" dirty="0">
                <a:solidFill>
                  <a:schemeClr val="accent1"/>
                </a:solidFill>
              </a:rPr>
            </a:br>
            <a:r>
              <a:rPr lang="en-US" sz="4400" dirty="0">
                <a:solidFill>
                  <a:schemeClr val="accent6"/>
                </a:solidFill>
              </a:rPr>
              <a:t>yes, it really is a bad year</a:t>
            </a:r>
            <a:endParaRPr lang="en-US" sz="4400" dirty="0">
              <a:solidFill>
                <a:schemeClr val="accent1"/>
              </a:solidFill>
            </a:endParaRPr>
          </a:p>
        </p:txBody>
      </p:sp>
      <p:sp>
        <p:nvSpPr>
          <p:cNvPr id="5" name="Text Placeholder 4"/>
          <p:cNvSpPr>
            <a:spLocks noGrp="1"/>
          </p:cNvSpPr>
          <p:nvPr>
            <p:ph type="body" sz="quarter" idx="10"/>
          </p:nvPr>
        </p:nvSpPr>
        <p:spPr>
          <a:xfrm>
            <a:off x="8534400" y="4979670"/>
            <a:ext cx="3047999" cy="533400"/>
          </a:xfrm>
        </p:spPr>
        <p:txBody>
          <a:bodyPr>
            <a:normAutofit/>
          </a:bodyPr>
          <a:lstStyle/>
          <a:p>
            <a:pPr marL="0" indent="0">
              <a:buNone/>
            </a:pPr>
            <a:r>
              <a:rPr lang="en-US" sz="2400" i="0" dirty="0">
                <a:solidFill>
                  <a:schemeClr val="accent6"/>
                </a:solidFill>
              </a:rPr>
              <a:t> </a:t>
            </a:r>
          </a:p>
        </p:txBody>
      </p:sp>
      <p:sp>
        <p:nvSpPr>
          <p:cNvPr id="6" name="Text Placeholder 5"/>
          <p:cNvSpPr>
            <a:spLocks noGrp="1"/>
          </p:cNvSpPr>
          <p:nvPr>
            <p:ph type="body" sz="quarter" idx="11"/>
          </p:nvPr>
        </p:nvSpPr>
        <p:spPr>
          <a:xfrm>
            <a:off x="5715000" y="4979669"/>
            <a:ext cx="5622471" cy="1432560"/>
          </a:xfrm>
        </p:spPr>
        <p:txBody>
          <a:bodyPr anchor="ctr">
            <a:noAutofit/>
          </a:bodyPr>
          <a:lstStyle/>
          <a:p>
            <a:pPr marL="0" indent="0" algn="l">
              <a:buNone/>
            </a:pPr>
            <a:endParaRPr lang="en-US" sz="2400" i="0" dirty="0">
              <a:solidFill>
                <a:schemeClr val="accent1"/>
              </a:solidFill>
            </a:endParaRPr>
          </a:p>
          <a:p>
            <a:pPr marL="0" indent="0">
              <a:buNone/>
            </a:pPr>
            <a:r>
              <a:rPr lang="en-US" sz="2400" b="0" i="0" dirty="0">
                <a:solidFill>
                  <a:schemeClr val="accent1"/>
                </a:solidFill>
              </a:rPr>
              <a:t>Meg Ryan, RN</a:t>
            </a:r>
            <a:endParaRPr lang="en-US" sz="1400" b="0" i="0" dirty="0">
              <a:solidFill>
                <a:schemeClr val="accent1"/>
              </a:solidFill>
            </a:endParaRPr>
          </a:p>
          <a:p>
            <a:pPr marL="0" indent="0">
              <a:buNone/>
            </a:pPr>
            <a:r>
              <a:rPr lang="en-US" sz="2400" b="0" i="0">
                <a:solidFill>
                  <a:schemeClr val="accent1"/>
                </a:solidFill>
              </a:rPr>
              <a:t>Hawley Select Board August 12, 2025</a:t>
            </a:r>
            <a:endParaRPr lang="en-US" sz="2400" b="0" i="0" dirty="0">
              <a:solidFill>
                <a:schemeClr val="accent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1" y="5246370"/>
            <a:ext cx="3886200" cy="1165859"/>
          </a:xfrm>
          <a:prstGeom prst="rect">
            <a:avLst/>
          </a:prstGeom>
        </p:spPr>
      </p:pic>
      <p:pic>
        <p:nvPicPr>
          <p:cNvPr id="8" name="Picture 7">
            <a:extLst>
              <a:ext uri="{FF2B5EF4-FFF2-40B4-BE49-F238E27FC236}">
                <a16:creationId xmlns:a16="http://schemas.microsoft.com/office/drawing/2014/main" id="{E1CF214D-9860-5DDD-5235-5BAE50764745}"/>
              </a:ext>
            </a:extLst>
          </p:cNvPr>
          <p:cNvPicPr>
            <a:picLocks noChangeAspect="1"/>
          </p:cNvPicPr>
          <p:nvPr/>
        </p:nvPicPr>
        <p:blipFill>
          <a:blip r:embed="rId3"/>
          <a:stretch>
            <a:fillRect/>
          </a:stretch>
        </p:blipFill>
        <p:spPr>
          <a:xfrm>
            <a:off x="8194221" y="998220"/>
            <a:ext cx="3143250" cy="3981450"/>
          </a:xfrm>
          <a:prstGeom prst="rect">
            <a:avLst/>
          </a:prstGeom>
        </p:spPr>
      </p:pic>
    </p:spTree>
    <p:extLst>
      <p:ext uri="{BB962C8B-B14F-4D97-AF65-F5344CB8AC3E}">
        <p14:creationId xmlns:p14="http://schemas.microsoft.com/office/powerpoint/2010/main" val="184522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1CB30-0E06-DD61-1682-81E7AD426D8F}"/>
              </a:ext>
            </a:extLst>
          </p:cNvPr>
          <p:cNvSpPr>
            <a:spLocks noGrp="1"/>
          </p:cNvSpPr>
          <p:nvPr>
            <p:ph type="title"/>
          </p:nvPr>
        </p:nvSpPr>
        <p:spPr>
          <a:xfrm>
            <a:off x="838200" y="0"/>
            <a:ext cx="10515600" cy="1325563"/>
          </a:xfrm>
        </p:spPr>
        <p:txBody>
          <a:bodyPr/>
          <a:lstStyle/>
          <a:p>
            <a:r>
              <a:rPr lang="en-US" dirty="0"/>
              <a:t>Rate of Tick Exposure ED visits</a:t>
            </a:r>
          </a:p>
        </p:txBody>
      </p:sp>
      <p:pic>
        <p:nvPicPr>
          <p:cNvPr id="5" name="Content Placeholder 4">
            <a:extLst>
              <a:ext uri="{FF2B5EF4-FFF2-40B4-BE49-F238E27FC236}">
                <a16:creationId xmlns:a16="http://schemas.microsoft.com/office/drawing/2014/main" id="{2CC19F89-5BE3-F84B-3D33-4AD119956863}"/>
              </a:ext>
            </a:extLst>
          </p:cNvPr>
          <p:cNvPicPr>
            <a:picLocks noGrp="1" noChangeAspect="1"/>
          </p:cNvPicPr>
          <p:nvPr>
            <p:ph idx="1"/>
          </p:nvPr>
        </p:nvPicPr>
        <p:blipFill>
          <a:blip r:embed="rId3"/>
          <a:stretch>
            <a:fillRect/>
          </a:stretch>
        </p:blipFill>
        <p:spPr>
          <a:xfrm>
            <a:off x="2715048" y="1134269"/>
            <a:ext cx="6926792" cy="5195094"/>
          </a:xfrm>
        </p:spPr>
      </p:pic>
    </p:spTree>
    <p:extLst>
      <p:ext uri="{BB962C8B-B14F-4D97-AF65-F5344CB8AC3E}">
        <p14:creationId xmlns:p14="http://schemas.microsoft.com/office/powerpoint/2010/main" val="385510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A53B-0463-4EF7-AC2E-05D7769F2316}"/>
              </a:ext>
            </a:extLst>
          </p:cNvPr>
          <p:cNvSpPr>
            <a:spLocks noGrp="1"/>
          </p:cNvSpPr>
          <p:nvPr>
            <p:ph type="title"/>
          </p:nvPr>
        </p:nvSpPr>
        <p:spPr/>
        <p:txBody>
          <a:bodyPr/>
          <a:lstStyle/>
          <a:p>
            <a:r>
              <a:rPr lang="en-US" dirty="0"/>
              <a:t>Number and Rate of Tick-borne disease visits</a:t>
            </a:r>
          </a:p>
        </p:txBody>
      </p:sp>
      <p:pic>
        <p:nvPicPr>
          <p:cNvPr id="5" name="Content Placeholder 4">
            <a:extLst>
              <a:ext uri="{FF2B5EF4-FFF2-40B4-BE49-F238E27FC236}">
                <a16:creationId xmlns:a16="http://schemas.microsoft.com/office/drawing/2014/main" id="{52B8EF3D-6ADF-C8E6-896D-41078C66574F}"/>
              </a:ext>
            </a:extLst>
          </p:cNvPr>
          <p:cNvPicPr>
            <a:picLocks noGrp="1" noChangeAspect="1"/>
          </p:cNvPicPr>
          <p:nvPr>
            <p:ph idx="1"/>
          </p:nvPr>
        </p:nvPicPr>
        <p:blipFill>
          <a:blip r:embed="rId3"/>
          <a:stretch>
            <a:fillRect/>
          </a:stretch>
        </p:blipFill>
        <p:spPr>
          <a:xfrm>
            <a:off x="1750879" y="1838554"/>
            <a:ext cx="8690242" cy="4798575"/>
          </a:xfrm>
        </p:spPr>
      </p:pic>
    </p:spTree>
    <p:extLst>
      <p:ext uri="{BB962C8B-B14F-4D97-AF65-F5344CB8AC3E}">
        <p14:creationId xmlns:p14="http://schemas.microsoft.com/office/powerpoint/2010/main" val="347321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BFC2-B68F-DE89-17EB-CD26DBC6EDC0}"/>
              </a:ext>
            </a:extLst>
          </p:cNvPr>
          <p:cNvSpPr>
            <a:spLocks noGrp="1"/>
          </p:cNvSpPr>
          <p:nvPr>
            <p:ph type="title"/>
          </p:nvPr>
        </p:nvSpPr>
        <p:spPr/>
        <p:txBody>
          <a:bodyPr/>
          <a:lstStyle/>
          <a:p>
            <a:r>
              <a:rPr lang="en-US" dirty="0"/>
              <a:t>New England Tick Panel</a:t>
            </a:r>
          </a:p>
        </p:txBody>
      </p:sp>
      <p:sp>
        <p:nvSpPr>
          <p:cNvPr id="3" name="Content Placeholder 2">
            <a:extLst>
              <a:ext uri="{FF2B5EF4-FFF2-40B4-BE49-F238E27FC236}">
                <a16:creationId xmlns:a16="http://schemas.microsoft.com/office/drawing/2014/main" id="{B674E89E-5D1F-F0F1-59F2-F3E5FAB3EAA2}"/>
              </a:ext>
            </a:extLst>
          </p:cNvPr>
          <p:cNvSpPr>
            <a:spLocks noGrp="1"/>
          </p:cNvSpPr>
          <p:nvPr>
            <p:ph idx="1"/>
          </p:nvPr>
        </p:nvSpPr>
        <p:spPr/>
        <p:txBody>
          <a:bodyPr/>
          <a:lstStyle/>
          <a:p>
            <a:r>
              <a:rPr lang="en-US" dirty="0"/>
              <a:t>3- 4 days turnaround serum test typically covering:</a:t>
            </a:r>
          </a:p>
          <a:p>
            <a:pPr lvl="1"/>
            <a:r>
              <a:rPr lang="en-US" dirty="0"/>
              <a:t>Anaplasmosis</a:t>
            </a:r>
          </a:p>
          <a:p>
            <a:pPr lvl="1"/>
            <a:r>
              <a:rPr lang="en-US" dirty="0"/>
              <a:t>Babesiosis</a:t>
            </a:r>
          </a:p>
          <a:p>
            <a:pPr lvl="1"/>
            <a:r>
              <a:rPr lang="en-US" dirty="0"/>
              <a:t>Ehrlichiosis</a:t>
            </a:r>
          </a:p>
          <a:p>
            <a:pPr lvl="1"/>
            <a:r>
              <a:rPr lang="en-US" dirty="0"/>
              <a:t>Lyme disease</a:t>
            </a:r>
          </a:p>
          <a:p>
            <a:pPr marL="0" indent="0">
              <a:buNone/>
            </a:pPr>
            <a:r>
              <a:rPr lang="en-US" dirty="0"/>
              <a:t>Additionally, blood tests indicating RBC, WBC, Platelets, Liver Function may help diagnosis.</a:t>
            </a:r>
          </a:p>
          <a:p>
            <a:pPr marL="0" indent="0">
              <a:buNone/>
            </a:pPr>
            <a:r>
              <a:rPr lang="en-US" dirty="0"/>
              <a:t>Treatment for Lyme and </a:t>
            </a:r>
            <a:r>
              <a:rPr lang="en-US" dirty="0" err="1"/>
              <a:t>Analplasmosis</a:t>
            </a:r>
            <a:r>
              <a:rPr lang="en-US" dirty="0"/>
              <a:t> is same (antibiotic typically Doxycycline), Babesiosis (parasite) typically treated with atovaquone plus azithromycin </a:t>
            </a:r>
          </a:p>
        </p:txBody>
      </p:sp>
    </p:spTree>
    <p:extLst>
      <p:ext uri="{BB962C8B-B14F-4D97-AF65-F5344CB8AC3E}">
        <p14:creationId xmlns:p14="http://schemas.microsoft.com/office/powerpoint/2010/main" val="122360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DC6B-784F-80C5-D48E-B1A80ACDCCF0}"/>
              </a:ext>
            </a:extLst>
          </p:cNvPr>
          <p:cNvSpPr>
            <a:spLocks noGrp="1"/>
          </p:cNvSpPr>
          <p:nvPr>
            <p:ph type="title"/>
          </p:nvPr>
        </p:nvSpPr>
        <p:spPr/>
        <p:txBody>
          <a:bodyPr/>
          <a:lstStyle/>
          <a:p>
            <a:r>
              <a:rPr lang="en-US" dirty="0" err="1"/>
              <a:t>Tickreport</a:t>
            </a:r>
            <a:r>
              <a:rPr lang="en-US" dirty="0"/>
              <a:t>: tests ticks, not people</a:t>
            </a:r>
          </a:p>
        </p:txBody>
      </p:sp>
      <p:sp>
        <p:nvSpPr>
          <p:cNvPr id="3" name="Content Placeholder 2">
            <a:extLst>
              <a:ext uri="{FF2B5EF4-FFF2-40B4-BE49-F238E27FC236}">
                <a16:creationId xmlns:a16="http://schemas.microsoft.com/office/drawing/2014/main" id="{E9F58420-9EFE-952E-439D-2B1C3F07CFE1}"/>
              </a:ext>
            </a:extLst>
          </p:cNvPr>
          <p:cNvSpPr>
            <a:spLocks noGrp="1"/>
          </p:cNvSpPr>
          <p:nvPr>
            <p:ph idx="1"/>
          </p:nvPr>
        </p:nvSpPr>
        <p:spPr/>
        <p:txBody>
          <a:bodyPr/>
          <a:lstStyle/>
          <a:p>
            <a:r>
              <a:rPr lang="en-US" dirty="0"/>
              <a:t>29C Cottage St.</a:t>
            </a:r>
            <a:br>
              <a:rPr lang="en-US" dirty="0"/>
            </a:br>
            <a:r>
              <a:rPr lang="en-US" dirty="0"/>
              <a:t>Amherst, MA 01002</a:t>
            </a:r>
            <a:br>
              <a:rPr lang="en-US" dirty="0"/>
            </a:br>
            <a:r>
              <a:rPr lang="en-US" dirty="0"/>
              <a:t>(413) 230-3196</a:t>
            </a:r>
            <a:br>
              <a:rPr lang="en-US" dirty="0"/>
            </a:br>
            <a:r>
              <a:rPr lang="en-US" dirty="0"/>
              <a:t>Cost: $50-200/tick for species identification and testing for up to 23 different possible diseases carried by ticks. Results are available within 3 business days following receipt of tick. In addition, tick testing results, but not personal contact information, are shared through the</a:t>
            </a:r>
            <a:r>
              <a:rPr lang="en-US" b="1" dirty="0">
                <a:hlinkClick r:id="rId2"/>
              </a:rPr>
              <a:t> Tick-Borne Disease Network Passive Surveillance Database</a:t>
            </a:r>
            <a:r>
              <a:rPr lang="en-US" dirty="0"/>
              <a:t> to share information about where infected ticks are being found.</a:t>
            </a:r>
          </a:p>
        </p:txBody>
      </p:sp>
    </p:spTree>
    <p:extLst>
      <p:ext uri="{BB962C8B-B14F-4D97-AF65-F5344CB8AC3E}">
        <p14:creationId xmlns:p14="http://schemas.microsoft.com/office/powerpoint/2010/main" val="373809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1E3C-854D-564F-13C3-C0B6555151D3}"/>
              </a:ext>
            </a:extLst>
          </p:cNvPr>
          <p:cNvSpPr>
            <a:spLocks noGrp="1"/>
          </p:cNvSpPr>
          <p:nvPr>
            <p:ph type="title"/>
          </p:nvPr>
        </p:nvSpPr>
        <p:spPr/>
        <p:txBody>
          <a:bodyPr/>
          <a:lstStyle/>
          <a:p>
            <a:r>
              <a:rPr lang="en-US" dirty="0"/>
              <a:t>LBOH role: Infectious Disease Monitoring</a:t>
            </a:r>
          </a:p>
        </p:txBody>
      </p:sp>
      <p:sp>
        <p:nvSpPr>
          <p:cNvPr id="3" name="Content Placeholder 2">
            <a:extLst>
              <a:ext uri="{FF2B5EF4-FFF2-40B4-BE49-F238E27FC236}">
                <a16:creationId xmlns:a16="http://schemas.microsoft.com/office/drawing/2014/main" id="{88EBF2CF-C6CE-05F4-02A3-81F62EABDCC7}"/>
              </a:ext>
            </a:extLst>
          </p:cNvPr>
          <p:cNvSpPr>
            <a:spLocks noGrp="1"/>
          </p:cNvSpPr>
          <p:nvPr>
            <p:ph idx="1"/>
          </p:nvPr>
        </p:nvSpPr>
        <p:spPr/>
        <p:txBody>
          <a:bodyPr/>
          <a:lstStyle/>
          <a:p>
            <a:r>
              <a:rPr lang="en-US" dirty="0"/>
              <a:t>MAVEN reports are received for Tick-borne Illness</a:t>
            </a:r>
          </a:p>
          <a:p>
            <a:pPr marL="0" indent="0">
              <a:buNone/>
            </a:pPr>
            <a:endParaRPr lang="en-US" dirty="0"/>
          </a:p>
          <a:p>
            <a:pPr lvl="1"/>
            <a:r>
              <a:rPr lang="en-US" dirty="0"/>
              <a:t>Lyme Disease acknowledgement only</a:t>
            </a:r>
          </a:p>
          <a:p>
            <a:pPr marL="457200" lvl="1" indent="0">
              <a:buNone/>
            </a:pPr>
            <a:endParaRPr lang="en-US" dirty="0"/>
          </a:p>
          <a:p>
            <a:pPr lvl="1"/>
            <a:r>
              <a:rPr lang="en-US" dirty="0"/>
              <a:t>Anaplasmosis and Babesiosis, other less common are investigated and a Case Report Form is submitted</a:t>
            </a:r>
          </a:p>
          <a:p>
            <a:pPr lvl="1"/>
            <a:endParaRPr lang="en-US" dirty="0"/>
          </a:p>
          <a:p>
            <a:pPr lvl="1"/>
            <a:r>
              <a:rPr lang="en-US" dirty="0"/>
              <a:t>Share out of resources tick-borne disease prevention, “Tick Lab” display, Support local permethrin spray events.</a:t>
            </a:r>
          </a:p>
          <a:p>
            <a:pPr lvl="1"/>
            <a:endParaRPr lang="en-US" dirty="0"/>
          </a:p>
          <a:p>
            <a:pPr marL="457200" lvl="1" indent="0">
              <a:buNone/>
            </a:pPr>
            <a:endParaRPr lang="en-US" dirty="0"/>
          </a:p>
          <a:p>
            <a:pPr lvl="2"/>
            <a:endParaRPr lang="en-US" dirty="0"/>
          </a:p>
        </p:txBody>
      </p:sp>
    </p:spTree>
    <p:extLst>
      <p:ext uri="{BB962C8B-B14F-4D97-AF65-F5344CB8AC3E}">
        <p14:creationId xmlns:p14="http://schemas.microsoft.com/office/powerpoint/2010/main" val="68815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1FAC-D986-0C84-7E12-A18CB0FA92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FBCE0A-BF48-7E71-FDE2-19F06F9E892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DA257AC-6284-A407-DD08-8A32071E31D8}"/>
              </a:ext>
            </a:extLst>
          </p:cNvPr>
          <p:cNvPicPr>
            <a:picLocks noChangeAspect="1"/>
          </p:cNvPicPr>
          <p:nvPr/>
        </p:nvPicPr>
        <p:blipFill>
          <a:blip r:embed="rId3"/>
          <a:stretch>
            <a:fillRect/>
          </a:stretch>
        </p:blipFill>
        <p:spPr>
          <a:xfrm>
            <a:off x="34780" y="0"/>
            <a:ext cx="12122440" cy="6858000"/>
          </a:xfrm>
          <a:prstGeom prst="rect">
            <a:avLst/>
          </a:prstGeom>
        </p:spPr>
      </p:pic>
    </p:spTree>
    <p:extLst>
      <p:ext uri="{BB962C8B-B14F-4D97-AF65-F5344CB8AC3E}">
        <p14:creationId xmlns:p14="http://schemas.microsoft.com/office/powerpoint/2010/main" val="401159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D4821-B4DA-0E94-F38B-D1BB765F1AB3}"/>
              </a:ext>
            </a:extLst>
          </p:cNvPr>
          <p:cNvPicPr>
            <a:picLocks noChangeAspect="1"/>
          </p:cNvPicPr>
          <p:nvPr/>
        </p:nvPicPr>
        <p:blipFill>
          <a:blip r:embed="rId3"/>
          <a:stretch>
            <a:fillRect/>
          </a:stretch>
        </p:blipFill>
        <p:spPr>
          <a:xfrm>
            <a:off x="3323304" y="1469308"/>
            <a:ext cx="5624052" cy="4857750"/>
          </a:xfrm>
          <a:prstGeom prst="rect">
            <a:avLst/>
          </a:prstGeom>
        </p:spPr>
      </p:pic>
      <p:sp>
        <p:nvSpPr>
          <p:cNvPr id="4" name="TextBox 3">
            <a:extLst>
              <a:ext uri="{FF2B5EF4-FFF2-40B4-BE49-F238E27FC236}">
                <a16:creationId xmlns:a16="http://schemas.microsoft.com/office/drawing/2014/main" id="{472B16C9-70DE-A8D6-DA58-50563E702159}"/>
              </a:ext>
            </a:extLst>
          </p:cNvPr>
          <p:cNvSpPr txBox="1"/>
          <p:nvPr/>
        </p:nvSpPr>
        <p:spPr>
          <a:xfrm>
            <a:off x="2389239" y="599769"/>
            <a:ext cx="7610167" cy="707886"/>
          </a:xfrm>
          <a:prstGeom prst="rect">
            <a:avLst/>
          </a:prstGeom>
          <a:noFill/>
        </p:spPr>
        <p:txBody>
          <a:bodyPr wrap="square" rtlCol="0">
            <a:spAutoFit/>
          </a:bodyPr>
          <a:lstStyle/>
          <a:p>
            <a:pPr algn="ctr"/>
            <a:r>
              <a:rPr lang="en-US" sz="4000" b="1" dirty="0"/>
              <a:t>The Life Cycle of Ticks</a:t>
            </a:r>
          </a:p>
        </p:txBody>
      </p:sp>
    </p:spTree>
    <p:extLst>
      <p:ext uri="{BB962C8B-B14F-4D97-AF65-F5344CB8AC3E}">
        <p14:creationId xmlns:p14="http://schemas.microsoft.com/office/powerpoint/2010/main" val="2421237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A5D7-B0EF-4DD9-3E42-9F4610672C9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D022660-5251-4B9A-A786-35FEFEE53EE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A16E0FF-9AE5-855D-1DC3-660375D8D283}"/>
              </a:ext>
            </a:extLst>
          </p:cNvPr>
          <p:cNvPicPr>
            <a:picLocks noChangeAspect="1"/>
          </p:cNvPicPr>
          <p:nvPr/>
        </p:nvPicPr>
        <p:blipFill>
          <a:blip r:embed="rId2"/>
          <a:stretch>
            <a:fillRect/>
          </a:stretch>
        </p:blipFill>
        <p:spPr>
          <a:xfrm>
            <a:off x="4762" y="180975"/>
            <a:ext cx="12182475" cy="6496050"/>
          </a:xfrm>
          <a:prstGeom prst="rect">
            <a:avLst/>
          </a:prstGeom>
        </p:spPr>
      </p:pic>
    </p:spTree>
    <p:extLst>
      <p:ext uri="{BB962C8B-B14F-4D97-AF65-F5344CB8AC3E}">
        <p14:creationId xmlns:p14="http://schemas.microsoft.com/office/powerpoint/2010/main" val="247965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A86423-E20E-66C8-697B-F12E53CF47D6}"/>
              </a:ext>
            </a:extLst>
          </p:cNvPr>
          <p:cNvPicPr>
            <a:picLocks noChangeAspect="1"/>
          </p:cNvPicPr>
          <p:nvPr/>
        </p:nvPicPr>
        <p:blipFill>
          <a:blip r:embed="rId2"/>
          <a:stretch>
            <a:fillRect/>
          </a:stretch>
        </p:blipFill>
        <p:spPr>
          <a:xfrm>
            <a:off x="333375" y="19050"/>
            <a:ext cx="11525250" cy="6819900"/>
          </a:xfrm>
          <a:prstGeom prst="rect">
            <a:avLst/>
          </a:prstGeom>
        </p:spPr>
      </p:pic>
    </p:spTree>
    <p:extLst>
      <p:ext uri="{BB962C8B-B14F-4D97-AF65-F5344CB8AC3E}">
        <p14:creationId xmlns:p14="http://schemas.microsoft.com/office/powerpoint/2010/main" val="94852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1" y="733426"/>
            <a:ext cx="10101942" cy="3657600"/>
          </a:xfrm>
        </p:spPr>
        <p:txBody>
          <a:bodyPr>
            <a:normAutofit/>
          </a:bodyPr>
          <a:lstStyle/>
          <a:p>
            <a:r>
              <a:rPr lang="en-US" sz="6000" dirty="0">
                <a:solidFill>
                  <a:schemeClr val="accent1"/>
                </a:solidFill>
              </a:rPr>
              <a:t>Tick borne illness:</a:t>
            </a:r>
            <a:br>
              <a:rPr lang="en-US" sz="6000" dirty="0">
                <a:solidFill>
                  <a:schemeClr val="accent1"/>
                </a:solidFill>
              </a:rPr>
            </a:br>
            <a:r>
              <a:rPr lang="en-US" sz="4400" dirty="0">
                <a:solidFill>
                  <a:schemeClr val="accent6"/>
                </a:solidFill>
              </a:rPr>
              <a:t>yes, it really is a bad year</a:t>
            </a:r>
            <a:endParaRPr lang="en-US" sz="4400" dirty="0">
              <a:solidFill>
                <a:schemeClr val="accent1"/>
              </a:solidFill>
            </a:endParaRPr>
          </a:p>
        </p:txBody>
      </p:sp>
      <p:sp>
        <p:nvSpPr>
          <p:cNvPr id="5" name="Text Placeholder 4"/>
          <p:cNvSpPr>
            <a:spLocks noGrp="1"/>
          </p:cNvSpPr>
          <p:nvPr>
            <p:ph type="body" sz="quarter" idx="10"/>
          </p:nvPr>
        </p:nvSpPr>
        <p:spPr>
          <a:xfrm>
            <a:off x="8534400" y="4979670"/>
            <a:ext cx="3047999" cy="533400"/>
          </a:xfrm>
        </p:spPr>
        <p:txBody>
          <a:bodyPr>
            <a:normAutofit/>
          </a:bodyPr>
          <a:lstStyle/>
          <a:p>
            <a:pPr marL="0" indent="0">
              <a:buNone/>
            </a:pPr>
            <a:r>
              <a:rPr lang="en-US" sz="2400" i="0" dirty="0">
                <a:solidFill>
                  <a:schemeClr val="accent6"/>
                </a:solidFill>
              </a:rPr>
              <a:t> </a:t>
            </a:r>
          </a:p>
        </p:txBody>
      </p:sp>
      <p:sp>
        <p:nvSpPr>
          <p:cNvPr id="6" name="Text Placeholder 5"/>
          <p:cNvSpPr>
            <a:spLocks noGrp="1"/>
          </p:cNvSpPr>
          <p:nvPr>
            <p:ph type="body" sz="quarter" idx="11"/>
          </p:nvPr>
        </p:nvSpPr>
        <p:spPr>
          <a:xfrm>
            <a:off x="5715000" y="4979669"/>
            <a:ext cx="5622471" cy="1432560"/>
          </a:xfrm>
        </p:spPr>
        <p:txBody>
          <a:bodyPr anchor="ctr">
            <a:noAutofit/>
          </a:bodyPr>
          <a:lstStyle/>
          <a:p>
            <a:pPr marL="0" indent="0" algn="l">
              <a:buNone/>
            </a:pPr>
            <a:endParaRPr lang="en-US" sz="2400" i="0" dirty="0">
              <a:solidFill>
                <a:schemeClr val="accent1"/>
              </a:solidFill>
            </a:endParaRPr>
          </a:p>
          <a:p>
            <a:pPr marL="0" indent="0">
              <a:buNone/>
            </a:pPr>
            <a:r>
              <a:rPr lang="en-US" sz="2400" b="0" i="0" dirty="0">
                <a:solidFill>
                  <a:schemeClr val="accent1"/>
                </a:solidFill>
              </a:rPr>
              <a:t>Meg Ryan, RN</a:t>
            </a:r>
            <a:endParaRPr lang="en-US" sz="1400" b="0" i="0" dirty="0">
              <a:solidFill>
                <a:schemeClr val="accent1"/>
              </a:solidFill>
            </a:endParaRPr>
          </a:p>
          <a:p>
            <a:pPr marL="0" indent="0">
              <a:buNone/>
            </a:pPr>
            <a:r>
              <a:rPr lang="en-US" sz="2400" b="0" i="0" dirty="0">
                <a:solidFill>
                  <a:schemeClr val="accent1"/>
                </a:solidFill>
              </a:rPr>
              <a:t>Oversight Board  </a:t>
            </a:r>
            <a:r>
              <a:rPr lang="en-US" sz="2400" b="0" dirty="0">
                <a:solidFill>
                  <a:schemeClr val="accent1"/>
                </a:solidFill>
              </a:rPr>
              <a:t>July 24, 2025</a:t>
            </a:r>
            <a:endParaRPr lang="en-US" sz="2400" b="0" i="0" dirty="0">
              <a:solidFill>
                <a:schemeClr val="accent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1" y="5246370"/>
            <a:ext cx="3886200" cy="1165859"/>
          </a:xfrm>
          <a:prstGeom prst="rect">
            <a:avLst/>
          </a:prstGeom>
        </p:spPr>
      </p:pic>
      <p:pic>
        <p:nvPicPr>
          <p:cNvPr id="8" name="Picture 7">
            <a:extLst>
              <a:ext uri="{FF2B5EF4-FFF2-40B4-BE49-F238E27FC236}">
                <a16:creationId xmlns:a16="http://schemas.microsoft.com/office/drawing/2014/main" id="{E1CF214D-9860-5DDD-5235-5BAE50764745}"/>
              </a:ext>
            </a:extLst>
          </p:cNvPr>
          <p:cNvPicPr>
            <a:picLocks noChangeAspect="1"/>
          </p:cNvPicPr>
          <p:nvPr/>
        </p:nvPicPr>
        <p:blipFill>
          <a:blip r:embed="rId4"/>
          <a:stretch>
            <a:fillRect/>
          </a:stretch>
        </p:blipFill>
        <p:spPr>
          <a:xfrm>
            <a:off x="8194221" y="998220"/>
            <a:ext cx="3143250" cy="3981450"/>
          </a:xfrm>
          <a:prstGeom prst="rect">
            <a:avLst/>
          </a:prstGeom>
        </p:spPr>
      </p:pic>
      <p:pic>
        <p:nvPicPr>
          <p:cNvPr id="10" name="Picture 9">
            <a:extLst>
              <a:ext uri="{FF2B5EF4-FFF2-40B4-BE49-F238E27FC236}">
                <a16:creationId xmlns:a16="http://schemas.microsoft.com/office/drawing/2014/main" id="{C755C387-2596-EB26-F439-33139616958F}"/>
              </a:ext>
            </a:extLst>
          </p:cNvPr>
          <p:cNvPicPr>
            <a:picLocks noChangeAspect="1"/>
          </p:cNvPicPr>
          <p:nvPr/>
        </p:nvPicPr>
        <p:blipFill>
          <a:blip r:embed="rId5"/>
          <a:stretch>
            <a:fillRect/>
          </a:stretch>
        </p:blipFill>
        <p:spPr>
          <a:xfrm>
            <a:off x="0" y="295"/>
            <a:ext cx="12192000" cy="6857409"/>
          </a:xfrm>
          <a:prstGeom prst="rect">
            <a:avLst/>
          </a:prstGeom>
        </p:spPr>
      </p:pic>
    </p:spTree>
    <p:extLst>
      <p:ext uri="{BB962C8B-B14F-4D97-AF65-F5344CB8AC3E}">
        <p14:creationId xmlns:p14="http://schemas.microsoft.com/office/powerpoint/2010/main" val="332453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8251-C019-96E4-DBBB-14A25712B578}"/>
              </a:ext>
            </a:extLst>
          </p:cNvPr>
          <p:cNvSpPr>
            <a:spLocks noGrp="1"/>
          </p:cNvSpPr>
          <p:nvPr>
            <p:ph type="title"/>
          </p:nvPr>
        </p:nvSpPr>
        <p:spPr/>
        <p:txBody>
          <a:bodyPr>
            <a:normAutofit/>
          </a:bodyPr>
          <a:lstStyle/>
          <a:p>
            <a:r>
              <a:rPr lang="en-US" sz="2400" b="1" dirty="0"/>
              <a:t>Tickborne Diseases Reported in Massachusetts, 2015-2025</a:t>
            </a:r>
            <a:endParaRPr lang="en-US" sz="2400" dirty="0"/>
          </a:p>
        </p:txBody>
      </p:sp>
      <p:pic>
        <p:nvPicPr>
          <p:cNvPr id="5" name="Content Placeholder 4">
            <a:extLst>
              <a:ext uri="{FF2B5EF4-FFF2-40B4-BE49-F238E27FC236}">
                <a16:creationId xmlns:a16="http://schemas.microsoft.com/office/drawing/2014/main" id="{12841EAB-919C-3FA3-2920-07656618C85E}"/>
              </a:ext>
            </a:extLst>
          </p:cNvPr>
          <p:cNvPicPr>
            <a:picLocks noGrp="1" noChangeAspect="1"/>
          </p:cNvPicPr>
          <p:nvPr>
            <p:ph idx="1"/>
          </p:nvPr>
        </p:nvPicPr>
        <p:blipFill>
          <a:blip r:embed="rId2"/>
          <a:stretch>
            <a:fillRect/>
          </a:stretch>
        </p:blipFill>
        <p:spPr>
          <a:xfrm>
            <a:off x="1802067" y="1304544"/>
            <a:ext cx="8132900" cy="4823651"/>
          </a:xfrm>
        </p:spPr>
      </p:pic>
    </p:spTree>
    <p:extLst>
      <p:ext uri="{BB962C8B-B14F-4D97-AF65-F5344CB8AC3E}">
        <p14:creationId xmlns:p14="http://schemas.microsoft.com/office/powerpoint/2010/main" val="117781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279C-BA62-8C84-368D-AC8ABF88332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64D73B7-4B22-4B19-B119-C9929A8245A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19D7F01-2C28-C4C6-E96C-D4692A32F251}"/>
              </a:ext>
            </a:extLst>
          </p:cNvPr>
          <p:cNvPicPr>
            <a:picLocks noChangeAspect="1"/>
          </p:cNvPicPr>
          <p:nvPr/>
        </p:nvPicPr>
        <p:blipFill>
          <a:blip r:embed="rId2"/>
          <a:stretch>
            <a:fillRect/>
          </a:stretch>
        </p:blipFill>
        <p:spPr>
          <a:xfrm>
            <a:off x="0" y="3266"/>
            <a:ext cx="12197814" cy="6854734"/>
          </a:xfrm>
          <a:prstGeom prst="rect">
            <a:avLst/>
          </a:prstGeom>
        </p:spPr>
      </p:pic>
    </p:spTree>
    <p:extLst>
      <p:ext uri="{BB962C8B-B14F-4D97-AF65-F5344CB8AC3E}">
        <p14:creationId xmlns:p14="http://schemas.microsoft.com/office/powerpoint/2010/main" val="382880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A5D7-B0EF-4DD9-3E42-9F4610672C9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D022660-5251-4B9A-A786-35FEFEE53EE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82BD307-F83E-760C-45CF-F46E61A7B8F5}"/>
              </a:ext>
            </a:extLst>
          </p:cNvPr>
          <p:cNvPicPr>
            <a:picLocks noChangeAspect="1"/>
          </p:cNvPicPr>
          <p:nvPr/>
        </p:nvPicPr>
        <p:blipFill>
          <a:blip r:embed="rId3"/>
          <a:stretch>
            <a:fillRect/>
          </a:stretch>
        </p:blipFill>
        <p:spPr>
          <a:xfrm>
            <a:off x="0" y="5934"/>
            <a:ext cx="12192000" cy="6846131"/>
          </a:xfrm>
          <a:prstGeom prst="rect">
            <a:avLst/>
          </a:prstGeom>
        </p:spPr>
      </p:pic>
    </p:spTree>
    <p:extLst>
      <p:ext uri="{BB962C8B-B14F-4D97-AF65-F5344CB8AC3E}">
        <p14:creationId xmlns:p14="http://schemas.microsoft.com/office/powerpoint/2010/main" val="425878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8FFF-FF60-279F-3389-15A1189820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3E4796-C9EE-DC6B-189E-06348E6E47A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7964BCC-3A10-43D4-0E89-98D678B5AF41}"/>
              </a:ext>
            </a:extLst>
          </p:cNvPr>
          <p:cNvPicPr>
            <a:picLocks noChangeAspect="1"/>
          </p:cNvPicPr>
          <p:nvPr/>
        </p:nvPicPr>
        <p:blipFill>
          <a:blip r:embed="rId2"/>
          <a:stretch>
            <a:fillRect/>
          </a:stretch>
        </p:blipFill>
        <p:spPr>
          <a:xfrm>
            <a:off x="0" y="188869"/>
            <a:ext cx="12192000" cy="6480261"/>
          </a:xfrm>
          <a:prstGeom prst="rect">
            <a:avLst/>
          </a:prstGeom>
        </p:spPr>
      </p:pic>
    </p:spTree>
    <p:extLst>
      <p:ext uri="{BB962C8B-B14F-4D97-AF65-F5344CB8AC3E}">
        <p14:creationId xmlns:p14="http://schemas.microsoft.com/office/powerpoint/2010/main" val="3413222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665</TotalTime>
  <Words>901</Words>
  <Application>Microsoft Office PowerPoint</Application>
  <PresentationFormat>Widescreen</PresentationFormat>
  <Paragraphs>70</Paragraphs>
  <Slides>15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Tick borne illness yes, it really is a bad year</vt:lpstr>
      <vt:lpstr>PowerPoint Presentation</vt:lpstr>
      <vt:lpstr>PowerPoint Presentation</vt:lpstr>
      <vt:lpstr>PowerPoint Presentation</vt:lpstr>
      <vt:lpstr>Tick borne illness: yes, it really is a bad year</vt:lpstr>
      <vt:lpstr>Tickborne Diseases Reported in Massachusetts, 2015-2025</vt:lpstr>
      <vt:lpstr>PowerPoint Presentation</vt:lpstr>
      <vt:lpstr>PowerPoint Presentation</vt:lpstr>
      <vt:lpstr>PowerPoint Presentation</vt:lpstr>
      <vt:lpstr>Rate of Tick Exposure ED visits</vt:lpstr>
      <vt:lpstr>Number and Rate of Tick-borne disease visits</vt:lpstr>
      <vt:lpstr>New England Tick Panel</vt:lpstr>
      <vt:lpstr>Tickreport: tests ticks, not people</vt:lpstr>
      <vt:lpstr>LBOH role: Infectious Disease Monitoring</vt:lpstr>
      <vt:lpstr>PowerPoint Presentation</vt:lpstr>
    </vt:vector>
  </TitlesOfParts>
  <Company>FRCOG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 Ryan</dc:creator>
  <cp:lastModifiedBy>Lisa White</cp:lastModifiedBy>
  <cp:revision>16</cp:revision>
  <dcterms:created xsi:type="dcterms:W3CDTF">2025-07-21T16:04:33Z</dcterms:created>
  <dcterms:modified xsi:type="dcterms:W3CDTF">2025-08-11T13:01:30Z</dcterms:modified>
</cp:coreProperties>
</file>